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4" r:id="rId3"/>
    <p:sldId id="259" r:id="rId4"/>
    <p:sldId id="270" r:id="rId5"/>
    <p:sldId id="265" r:id="rId6"/>
    <p:sldId id="267" r:id="rId7"/>
    <p:sldId id="268" r:id="rId8"/>
    <p:sldId id="272" r:id="rId9"/>
    <p:sldId id="271" r:id="rId10"/>
    <p:sldId id="266" r:id="rId11"/>
    <p:sldId id="269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sans titre" id="{7DFB6B3E-7759-42BF-B484-9593BACE2EF9}">
          <p14:sldIdLst>
            <p14:sldId id="256"/>
            <p14:sldId id="264"/>
            <p14:sldId id="259"/>
            <p14:sldId id="270"/>
            <p14:sldId id="265"/>
            <p14:sldId id="267"/>
            <p14:sldId id="268"/>
            <p14:sldId id="272"/>
            <p14:sldId id="271"/>
            <p14:sldId id="266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19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168" y="53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89DDBC-EE12-49CB-B28C-C2E56764DDBB}" type="datetimeFigureOut">
              <a:rPr lang="fr-FR" smtClean="0"/>
              <a:t>23/11/2025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7C8BA5-E597-4053-83A6-E194273050A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28107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04C36F-5472-28AE-2043-4D78BC9414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1E34B83-8D7E-750A-F1E2-4F94E95806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AF9E94A2-87DA-EF99-7C2C-9D02C3EB7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6FE2B-A790-4818-B8E9-1DA6A3CD49F4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197BFB8-C111-302E-1BB0-69ABF8049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E35E847-5E00-AFFE-FEC4-BE6ABF155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6835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CD225C0-8FEF-4648-31A2-86F0F20FE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D07114D6-CF34-A9DD-F40B-15C37871BE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C4DFF1E-83F9-E336-AC49-CA289FBEE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B7455A-B9A8-4B13-AF72-70DF0998B7BF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5AB956D-3225-3CA8-DD7B-98C18DB6A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6AE98F6-8463-67AD-93C9-519319137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2232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EF9248C-630C-37C5-87B3-B5DE5BDCF9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A8DCC688-2119-6577-C422-579ACC4505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3AFD228-C351-57ED-AC6E-5B6134D2B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DA6526-410C-41AC-8C1B-AB4A2A57E0DF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DF99DB3-B4C3-2D87-5199-5ADA3F272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4502820-2A73-FB28-23D8-0115418A5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8185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36AB3A-CF1F-DDF8-0160-A102E36E2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F85B04F-A30C-F411-4660-B7A6AA5177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F19AAD7-A7E7-E345-E627-5748DCB62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5BF2F-48E1-404E-BBC0-E68707D5603B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2CF178-1DF9-7532-C30B-F96B4BCCC0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CD59B9D-6800-1DAC-7210-CAF0D00DD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41663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C493F47-56EB-76B2-85F9-0ECACF606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EA017C-6563-60A1-44B7-C49D01DA8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D923FF3-5F88-C826-92E6-2CD660D18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4634C-6235-4F13-85E3-6C693FD4C7B0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F9C3832-352A-3D69-FEEE-4C469997B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470714-3C52-771F-698D-9748FD541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09250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23C7D7-018D-9E23-23F6-948F9E9029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C1AB5A9-C97E-5F48-1F0E-37749E6AD3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3C2EFA6-DFBF-0A23-B283-E34F075826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B122CF-9142-1C44-B7FB-88A874E1A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65B81D-C688-4070-9A4F-5AE261EACAAB}" type="datetime1">
              <a:rPr lang="fr-FR" smtClean="0"/>
              <a:t>23/11/2025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E52A7CC-5BD4-D90F-CA74-A491E942A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00C6DE7-AF13-B94A-88BA-F9DB1F071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347132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BD934E-6D66-04FD-0BF0-6199C8DDEC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7EC3884F-6935-228C-B634-D045C74299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84FEF5A-1305-8D67-5EC1-9EB672F20D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64E125BF-6E93-1467-5E42-124EC440EE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D81F514E-DC46-1939-4DBA-734CE3B41D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AF6C28EB-E027-3996-E587-771BA5E3EC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0351-0261-4694-9250-3CBCE4E36DBC}" type="datetime1">
              <a:rPr lang="fr-FR" smtClean="0"/>
              <a:t>23/11/2025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E09D29E9-0065-1DF3-C7A8-0CDF5D18F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B6C7600-7B42-1818-E2C7-CB00DE723E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1186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B6E834-7FEE-C73A-3677-1E0C2D936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E59FD65-DC9B-11CE-8A4E-162E3FD5B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EE90DB-E898-4A75-BFB0-EB8EE8456597}" type="datetime1">
              <a:rPr lang="fr-FR" smtClean="0"/>
              <a:t>23/11/2025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07F3AD9-BBD0-ED20-5044-CB7AEB4C4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AD49013-0598-EE3C-F824-9A733D793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4471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ABB39BB-7624-FF5D-EB12-6C2BBAB65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26BD3-87E8-497D-A0C3-7E054ED06E94}" type="datetime1">
              <a:rPr lang="fr-FR" smtClean="0"/>
              <a:t>23/11/2025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7317E55-F5BB-2286-58A1-A20D6B3FC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7847655-6FB0-0A38-A28F-1436BE6D3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50300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1212B5-8811-FF8A-2684-DB3C83A7D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657D8B8-5B9C-FDA1-F087-219EAFF106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598C390-C870-5323-67C1-EAC5BC75C1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A204B1B-0700-6214-1D5E-2FF52C5A60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A2F1D3-BE07-4908-9EC4-56FBFDE9397F}" type="datetime1">
              <a:rPr lang="fr-FR" smtClean="0"/>
              <a:t>23/11/2025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08D02CD-19CE-93E0-9342-2897C25FA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4DE65D5-197B-2513-DA5F-3029CA9F23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32303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461A29-2437-9EBA-59A2-92FF57C2C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7F43802-82FA-4878-88BD-25C4B2FCF7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27DF50E-03E9-5486-EE40-68000F4A1C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B0467BE-C6C1-42BB-00A3-7D910FF55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189A80-C15B-40E6-A6D0-960761A07B9D}" type="datetime1">
              <a:rPr lang="fr-FR" smtClean="0"/>
              <a:t>23/11/2025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FABF812-F66D-2B5C-DAB7-84547C872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/>
              <a:t>DI- Bootcamp Session #3 – Hackathon # 2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B9B7A3C-B45D-6408-2558-7AEA8F19C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21302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6DC2A058-2BA6-4563-2638-E2F4D3026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C29BA92-77C2-053A-F216-EDD3FB65B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30F80F3-0E01-E3A9-6424-F29B375BB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29CBBAC-0FA7-484F-9EC4-7F8E6F25961F}" type="datetime1">
              <a:rPr lang="fr-FR" smtClean="0"/>
              <a:t>23/11/2025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79C652F-3CAB-3C28-6133-1B657715ED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fr-FR"/>
              <a:t>DI- Bootcamp Session #3 – Hackathon # 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111F850-156A-277E-86A1-2422166E4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A971DB2-13BE-44FF-AF8F-F3DF4E99FBE3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5923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62781" y="1403478"/>
            <a:ext cx="6963746" cy="2367285"/>
          </a:xfr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4000" dirty="0"/>
              <a:t>Pipeline de contenu IA génératif de texte avec automatisation des flux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5B81B67F-0A82-40A1-9448-9862DDFDEB51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 dirty="0">
                <a:solidFill>
                  <a:schemeClr val="tx1"/>
                </a:solidFill>
              </a:rPr>
              <a:t>DI- </a:t>
            </a:r>
            <a:r>
              <a:rPr lang="fr-FR" sz="1600" b="1" dirty="0" err="1">
                <a:solidFill>
                  <a:schemeClr val="tx1"/>
                </a:solidFill>
              </a:rPr>
              <a:t>Bootcamp</a:t>
            </a:r>
            <a:r>
              <a:rPr lang="fr-FR" sz="1600" b="1" dirty="0">
                <a:solidFill>
                  <a:schemeClr val="tx1"/>
                </a:solidFill>
              </a:rPr>
              <a:t> Session #3 – Hackathon # 2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1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Titre 1">
            <a:extLst>
              <a:ext uri="{FF2B5EF4-FFF2-40B4-BE49-F238E27FC236}">
                <a16:creationId xmlns:a16="http://schemas.microsoft.com/office/drawing/2014/main" id="{88A07D56-99F6-3E43-AEC7-3E1C60E28B80}"/>
              </a:ext>
            </a:extLst>
          </p:cNvPr>
          <p:cNvSpPr txBox="1">
            <a:spLocks/>
          </p:cNvSpPr>
          <p:nvPr/>
        </p:nvSpPr>
        <p:spPr>
          <a:xfrm>
            <a:off x="4124132" y="5025473"/>
            <a:ext cx="2554059" cy="90517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l">
              <a:buFontTx/>
              <a:buChar char="-"/>
            </a:pPr>
            <a:r>
              <a:rPr lang="fr-FR" sz="1600" b="1" dirty="0"/>
              <a:t>Par :</a:t>
            </a:r>
          </a:p>
          <a:p>
            <a:pPr marL="457200" indent="-457200" algn="l">
              <a:buFontTx/>
              <a:buChar char="-"/>
            </a:pPr>
            <a:r>
              <a:rPr lang="fr-FR" sz="1600" dirty="0"/>
              <a:t>Mehdi Al-</a:t>
            </a:r>
            <a:r>
              <a:rPr lang="fr-FR" sz="1600" dirty="0" err="1"/>
              <a:t>Ajhoury</a:t>
            </a:r>
            <a:endParaRPr lang="fr-FR" sz="1600" dirty="0"/>
          </a:p>
          <a:p>
            <a:pPr marL="457200" indent="-457200" algn="l">
              <a:buFontTx/>
              <a:buChar char="-"/>
            </a:pPr>
            <a:r>
              <a:rPr lang="fr-FR" sz="1600" dirty="0"/>
              <a:t>Emmanuel Mussche</a:t>
            </a:r>
          </a:p>
        </p:txBody>
      </p:sp>
      <p:pic>
        <p:nvPicPr>
          <p:cNvPr id="4" name="Image 3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3BF49822-A04E-67D7-2457-87A59C7B22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26" y="136525"/>
            <a:ext cx="2186473" cy="1916209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3FA777C2-5C46-B89D-093F-657CE83D421A}"/>
              </a:ext>
            </a:extLst>
          </p:cNvPr>
          <p:cNvSpPr txBox="1">
            <a:spLocks/>
          </p:cNvSpPr>
          <p:nvPr/>
        </p:nvSpPr>
        <p:spPr>
          <a:xfrm>
            <a:off x="4662780" y="3930722"/>
            <a:ext cx="6963747" cy="467396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 fontScale="850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000" i="1" dirty="0">
                <a:latin typeface="Arial" panose="020B0604020202020204" pitchFamily="34" charset="0"/>
                <a:cs typeface="Arial" panose="020B0604020202020204" pitchFamily="34" charset="0"/>
              </a:rPr>
              <a:t>Création, vérification de la qualité, application d’un filtre éthique</a:t>
            </a:r>
          </a:p>
          <a:p>
            <a:r>
              <a:rPr lang="fr-FR" sz="2000" i="1" dirty="0">
                <a:latin typeface="Arial" panose="020B0604020202020204" pitchFamily="34" charset="0"/>
                <a:cs typeface="Arial" panose="020B0604020202020204" pitchFamily="34" charset="0"/>
              </a:rPr>
              <a:t>Comparatif des performances de plusieurs modèles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10DA0AD0-AABB-6047-0F8F-D0B78B57B1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526" y="1377665"/>
            <a:ext cx="4463143" cy="364780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re 1">
            <a:extLst>
              <a:ext uri="{FF2B5EF4-FFF2-40B4-BE49-F238E27FC236}">
                <a16:creationId xmlns:a16="http://schemas.microsoft.com/office/drawing/2014/main" id="{DD8B47FC-012C-1090-16DC-5F154F9F74E6}"/>
              </a:ext>
            </a:extLst>
          </p:cNvPr>
          <p:cNvSpPr txBox="1">
            <a:spLocks/>
          </p:cNvSpPr>
          <p:nvPr/>
        </p:nvSpPr>
        <p:spPr>
          <a:xfrm>
            <a:off x="4662780" y="411164"/>
            <a:ext cx="6963746" cy="87646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3200" b="1" dirty="0">
                <a:solidFill>
                  <a:schemeClr val="tx1"/>
                </a:solidFill>
              </a:rPr>
              <a:t>HACKATHON #2</a:t>
            </a:r>
          </a:p>
        </p:txBody>
      </p:sp>
    </p:spTree>
    <p:extLst>
      <p:ext uri="{BB962C8B-B14F-4D97-AF65-F5344CB8AC3E}">
        <p14:creationId xmlns:p14="http://schemas.microsoft.com/office/powerpoint/2010/main" val="39150920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Conclusion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D9B6F3DA-DDD6-4949-BAF6-635EA49F9402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10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209800" y="1571661"/>
            <a:ext cx="9052249" cy="3098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C966F64D-F513-988A-1840-0332525BD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588" y="1676865"/>
            <a:ext cx="7662672" cy="350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538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Questions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2F7EED50-689F-4054-BF85-E01FD753C63E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11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4512906" y="1091990"/>
            <a:ext cx="2102498" cy="376923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ctr">
              <a:spcAft>
                <a:spcPts val="1600"/>
              </a:spcAft>
              <a:buClr>
                <a:srgbClr val="FF0000"/>
              </a:buClr>
            </a:pPr>
            <a:r>
              <a:rPr lang="en-US" sz="35000" b="1" i="0" strike="noStrike" dirty="0">
                <a:solidFill>
                  <a:schemeClr val="tx2">
                    <a:lumMod val="75000"/>
                    <a:lumOff val="25000"/>
                  </a:schemeClr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lvl="1" algn="ctr">
              <a:spcAft>
                <a:spcPts val="1600"/>
              </a:spcAft>
              <a:buClr>
                <a:srgbClr val="FF0000"/>
              </a:buClr>
            </a:pPr>
            <a:endParaRPr lang="en-US" sz="20000" b="1" dirty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pPr lvl="1" algn="ctr">
              <a:spcAft>
                <a:spcPts val="1600"/>
              </a:spcAft>
              <a:buClr>
                <a:srgbClr val="FF0000"/>
              </a:buClr>
            </a:pPr>
            <a:endParaRPr lang="en-US" sz="20000" b="1" i="0" strike="noStrike" dirty="0">
              <a:solidFill>
                <a:srgbClr val="FF0000"/>
              </a:solidFill>
              <a:effectLst/>
              <a:latin typeface="Arial" panose="020B0604020202020204" pitchFamily="34" charset="0"/>
            </a:endParaRPr>
          </a:p>
          <a:p>
            <a:pPr lvl="1" algn="ctr">
              <a:spcAft>
                <a:spcPts val="1600"/>
              </a:spcAft>
              <a:buClr>
                <a:srgbClr val="FF0000"/>
              </a:buClr>
            </a:pPr>
            <a:r>
              <a:rPr lang="en-US" sz="20000" b="1" i="0" strike="noStrike" dirty="0">
                <a:solidFill>
                  <a:srgbClr val="FF0000"/>
                </a:solidFill>
                <a:effectLst/>
                <a:latin typeface="Arial" panose="020B0604020202020204" pitchFamily="34" charset="0"/>
              </a:rPr>
              <a:t>?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20000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200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20000" b="1" i="0" strike="noStrike" dirty="0">
              <a:effectLst/>
              <a:latin typeface="Arial" panose="020B0604020202020204" pitchFamily="34" charset="0"/>
            </a:endParaRPr>
          </a:p>
          <a:p>
            <a:endParaRPr lang="en-US" sz="200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sz="20000" dirty="0"/>
          </a:p>
          <a:p>
            <a:endParaRPr lang="fr-FR" sz="20000" dirty="0"/>
          </a:p>
          <a:p>
            <a:endParaRPr lang="fr-FR" sz="20000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504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Contexte &amp; Objectifs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2738E964-1AFC-44CF-8F75-2702BC2AA7D0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2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209800" y="1335792"/>
            <a:ext cx="9119118" cy="6350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u="sng" strike="noStrike" dirty="0">
                <a:effectLst/>
                <a:latin typeface="Arial" panose="020B0604020202020204" pitchFamily="34" charset="0"/>
              </a:rPr>
              <a:t>Motivations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Création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d’un pipeline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génératif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de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texte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</a:t>
            </a:r>
            <a:r>
              <a:rPr lang="en-US" sz="1600" b="1" i="0" strike="noStrike" dirty="0">
                <a:effectLst/>
                <a:latin typeface="Arial" panose="020B0604020202020204" pitchFamily="34" charset="0"/>
              </a:rPr>
              <a:t>performant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dirty="0">
              <a:latin typeface="Arial" panose="020B0604020202020204" pitchFamily="34" charset="0"/>
            </a:endParaRP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sz="1800" b="1" i="0" u="sng" strike="noStrike" dirty="0" err="1">
                <a:effectLst/>
                <a:latin typeface="Arial" panose="020B0604020202020204" pitchFamily="34" charset="0"/>
              </a:rPr>
              <a:t>Objectifs</a:t>
            </a:r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Chargement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d’un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échantillonnage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du dataset IMDB</a:t>
            </a: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 err="1">
                <a:latin typeface="Arial" panose="020B0604020202020204" pitchFamily="34" charset="0"/>
              </a:rPr>
              <a:t>Utilisation</a:t>
            </a:r>
            <a:r>
              <a:rPr lang="en-US" sz="1600" dirty="0">
                <a:latin typeface="Arial" panose="020B0604020202020204" pitchFamily="34" charset="0"/>
              </a:rPr>
              <a:t> de </a:t>
            </a:r>
            <a:r>
              <a:rPr lang="en-US" sz="1600" dirty="0" err="1">
                <a:latin typeface="Arial" panose="020B0604020202020204" pitchFamily="34" charset="0"/>
              </a:rPr>
              <a:t>modèles</a:t>
            </a:r>
            <a:r>
              <a:rPr lang="en-US" sz="1600" dirty="0">
                <a:latin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</a:rPr>
              <a:t>légers</a:t>
            </a:r>
            <a:r>
              <a:rPr lang="en-US" sz="1600" dirty="0">
                <a:latin typeface="Arial" panose="020B0604020202020204" pitchFamily="34" charset="0"/>
              </a:rPr>
              <a:t> de </a:t>
            </a:r>
            <a:r>
              <a:rPr lang="en-US" sz="1600" dirty="0" err="1">
                <a:latin typeface="Arial" panose="020B0604020202020204" pitchFamily="34" charset="0"/>
              </a:rPr>
              <a:t>génération</a:t>
            </a:r>
            <a:r>
              <a:rPr lang="en-US" sz="1600" dirty="0">
                <a:latin typeface="Arial" panose="020B0604020202020204" pitchFamily="34" charset="0"/>
              </a:rPr>
              <a:t> et résumé de </a:t>
            </a:r>
            <a:r>
              <a:rPr lang="en-US" sz="1600" dirty="0" err="1">
                <a:latin typeface="Arial" panose="020B0604020202020204" pitchFamily="34" charset="0"/>
              </a:rPr>
              <a:t>texte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	</a:t>
            </a: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 err="1">
                <a:latin typeface="Arial" panose="020B0604020202020204" pitchFamily="34" charset="0"/>
              </a:rPr>
              <a:t>Contrôle</a:t>
            </a:r>
            <a:r>
              <a:rPr lang="en-US" sz="1600" dirty="0">
                <a:latin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</a:rPr>
              <a:t>qualité</a:t>
            </a:r>
            <a:r>
              <a:rPr lang="en-US" sz="1600" dirty="0">
                <a:latin typeface="Arial" panose="020B0604020202020204" pitchFamily="34" charset="0"/>
              </a:rPr>
              <a:t> du </a:t>
            </a:r>
            <a:r>
              <a:rPr lang="en-US" sz="1600" dirty="0" err="1">
                <a:latin typeface="Arial" panose="020B0604020202020204" pitchFamily="34" charset="0"/>
              </a:rPr>
              <a:t>texte</a:t>
            </a:r>
            <a:r>
              <a:rPr lang="en-US" sz="1600" dirty="0">
                <a:latin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</a:rPr>
              <a:t>généré</a:t>
            </a:r>
            <a:r>
              <a:rPr lang="en-US" sz="1600" dirty="0">
                <a:latin typeface="Arial" panose="020B0604020202020204" pitchFamily="34" charset="0"/>
              </a:rPr>
              <a:t> via 3 </a:t>
            </a:r>
            <a:r>
              <a:rPr lang="en-US" sz="1600" dirty="0" err="1">
                <a:latin typeface="Arial" panose="020B0604020202020204" pitchFamily="34" charset="0"/>
              </a:rPr>
              <a:t>métriques</a:t>
            </a: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>
                <a:effectLst/>
                <a:latin typeface="Arial" panose="020B0604020202020204" pitchFamily="34" charset="0"/>
              </a:rPr>
              <a:t>Application d’un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filtre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 </a:t>
            </a:r>
            <a:r>
              <a:rPr lang="en-US" sz="1600" i="0" strike="noStrike" dirty="0" err="1">
                <a:effectLst/>
                <a:latin typeface="Arial" panose="020B0604020202020204" pitchFamily="34" charset="0"/>
              </a:rPr>
              <a:t>éthique</a:t>
            </a: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742950" lvl="1" indent="-285750"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 err="1">
                <a:latin typeface="Arial" panose="020B0604020202020204" pitchFamily="34" charset="0"/>
              </a:rPr>
              <a:t>Comparatif</a:t>
            </a:r>
            <a:r>
              <a:rPr lang="en-US" sz="1600" dirty="0">
                <a:latin typeface="Arial" panose="020B0604020202020204" pitchFamily="34" charset="0"/>
              </a:rPr>
              <a:t> des performances des </a:t>
            </a:r>
            <a:r>
              <a:rPr lang="en-US" sz="1600" dirty="0" err="1">
                <a:latin typeface="Arial" panose="020B0604020202020204" pitchFamily="34" charset="0"/>
              </a:rPr>
              <a:t>modèles</a:t>
            </a:r>
            <a:endParaRPr lang="en-US" b="1" i="0" u="sng" strike="noStrike" dirty="0">
              <a:effectLst/>
              <a:latin typeface="Arial" panose="020B0604020202020204" pitchFamily="34" charset="0"/>
            </a:endParaRPr>
          </a:p>
          <a:p>
            <a:pPr marL="342900" indent="-342900">
              <a:buAutoNum type="arabicPeriod" startAt="3"/>
            </a:pPr>
            <a:endParaRPr lang="en-US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fr-FR" b="1" u="sng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738" y="-18044"/>
            <a:ext cx="2194250" cy="1778891"/>
          </a:xfrm>
          <a:prstGeom prst="rect">
            <a:avLst/>
          </a:prstGeom>
        </p:spPr>
      </p:pic>
      <p:pic>
        <p:nvPicPr>
          <p:cNvPr id="4" name="Image 3" descr="Generative AI and Automation: Use Cases &amp; Benefits">
            <a:extLst>
              <a:ext uri="{FF2B5EF4-FFF2-40B4-BE49-F238E27FC236}">
                <a16:creationId xmlns:a16="http://schemas.microsoft.com/office/drawing/2014/main" id="{83F7DA18-7129-9CF7-582C-57D1ED818D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1400" y="2175477"/>
            <a:ext cx="6092890" cy="27711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4884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Problématiques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1CAC6F69-957D-458D-88DC-AC3888A98886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3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301551" y="1578088"/>
            <a:ext cx="9052249" cy="55399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Automatisation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du pipeline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>
                <a:effectLst/>
                <a:latin typeface="Arial" panose="020B0604020202020204" pitchFamily="34" charset="0"/>
              </a:rPr>
              <a:t>Evaluation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pertinente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de la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qualité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du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résultat</a:t>
            </a: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Filtrer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les sorties non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conformes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(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éthique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, </a:t>
            </a: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biais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)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 err="1">
                <a:latin typeface="Arial" panose="020B0604020202020204" pitchFamily="34" charset="0"/>
              </a:rPr>
              <a:t>Ressources</a:t>
            </a:r>
            <a:r>
              <a:rPr lang="en-US" b="1" dirty="0">
                <a:latin typeface="Arial" panose="020B0604020202020204" pitchFamily="34" charset="0"/>
              </a:rPr>
              <a:t> GPU très </a:t>
            </a:r>
            <a:r>
              <a:rPr lang="en-US" b="1" dirty="0" err="1">
                <a:latin typeface="Arial" panose="020B0604020202020204" pitchFamily="34" charset="0"/>
              </a:rPr>
              <a:t>limitées</a:t>
            </a:r>
            <a:endParaRPr lang="en-US" b="1" dirty="0"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dirty="0"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>
                <a:latin typeface="Arial" panose="020B0604020202020204" pitchFamily="34" charset="0"/>
              </a:rPr>
              <a:t>Exclusion du </a:t>
            </a:r>
            <a:r>
              <a:rPr lang="en-US" b="1" dirty="0" err="1">
                <a:latin typeface="Arial" panose="020B0604020202020204" pitchFamily="34" charset="0"/>
              </a:rPr>
              <a:t>traitement</a:t>
            </a:r>
            <a:r>
              <a:rPr lang="en-US" b="1" dirty="0">
                <a:latin typeface="Arial" panose="020B0604020202020204" pitchFamily="34" charset="0"/>
              </a:rPr>
              <a:t> des images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</a:t>
            </a:r>
            <a:endParaRPr lang="en-US" b="1" i="0" u="sng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756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Stack technique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06759C91-8234-402E-8A49-D24840BE6B02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4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301551" y="1578088"/>
            <a:ext cx="9052249" cy="63504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>
                <a:effectLst/>
                <a:latin typeface="Arial" panose="020B0604020202020204" pitchFamily="34" charset="0"/>
              </a:rPr>
              <a:t>Python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>
                <a:latin typeface="Arial" panose="020B0604020202020204" pitchFamily="34" charset="0"/>
              </a:rPr>
              <a:t>Hugging Face Transformer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dirty="0" err="1">
                <a:latin typeface="Arial" panose="020B0604020202020204" pitchFamily="34" charset="0"/>
              </a:rPr>
              <a:t>Automatisation</a:t>
            </a:r>
            <a:r>
              <a:rPr lang="en-US" b="1" dirty="0">
                <a:latin typeface="Arial" panose="020B0604020202020204" pitchFamily="34" charset="0"/>
              </a:rPr>
              <a:t> </a:t>
            </a:r>
            <a:endParaRPr lang="en-US" sz="1600" i="1" dirty="0">
              <a:latin typeface="Arial" panose="020B0604020202020204" pitchFamily="34" charset="0"/>
            </a:endParaRPr>
          </a:p>
          <a:p>
            <a:pPr marL="742950" lvl="1" indent="-28575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>
                <a:latin typeface="Arial" panose="020B0604020202020204" pitchFamily="34" charset="0"/>
              </a:rPr>
              <a:t>Script Python : Schedule</a:t>
            </a: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r>
              <a:rPr lang="en-US" b="1" i="0" strike="noStrike" dirty="0" err="1">
                <a:effectLst/>
                <a:latin typeface="Arial" panose="020B0604020202020204" pitchFamily="34" charset="0"/>
              </a:rPr>
              <a:t>Modèles</a:t>
            </a:r>
            <a:r>
              <a:rPr lang="en-US" b="1" i="0" strike="noStrike" dirty="0">
                <a:effectLst/>
                <a:latin typeface="Arial" panose="020B0604020202020204" pitchFamily="34" charset="0"/>
              </a:rPr>
              <a:t> :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>
                <a:latin typeface="Arial" panose="020B0604020202020204" pitchFamily="34" charset="0"/>
              </a:rPr>
              <a:t>DistilGPT2 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i="0" strike="noStrike" dirty="0">
                <a:effectLst/>
                <a:latin typeface="Arial" panose="020B0604020202020204" pitchFamily="34" charset="0"/>
              </a:rPr>
              <a:t>T5</a:t>
            </a:r>
            <a:r>
              <a:rPr lang="en-US" sz="1600" dirty="0">
                <a:latin typeface="Arial" panose="020B0604020202020204" pitchFamily="34" charset="0"/>
              </a:rPr>
              <a:t> – Small </a:t>
            </a: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r>
              <a:rPr lang="en-US" sz="1600" dirty="0">
                <a:latin typeface="Arial" panose="020B0604020202020204" pitchFamily="34" charset="0"/>
              </a:rPr>
              <a:t>Flan - </a:t>
            </a:r>
            <a:r>
              <a:rPr lang="en-US" sz="1600" i="0" strike="noStrike" dirty="0">
                <a:effectLst/>
                <a:latin typeface="Arial" panose="020B0604020202020204" pitchFamily="34" charset="0"/>
              </a:rPr>
              <a:t>T5 – Small</a:t>
            </a: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4694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ARCHITECTURE (simplifiée)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130283BE-15F5-4658-B4B1-C4E185C6C4D9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2301551" y="1578088"/>
            <a:ext cx="9052249" cy="21339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33E725DA-B0C6-396F-91E6-99D66B96F9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2537" y="2510628"/>
            <a:ext cx="10680727" cy="2247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798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ARCHITECTURE (détaillée)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557BEC6C-572B-44E6-9F4C-63D5E8710C3D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6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9" y="2259224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58DC402A-AAB5-C154-E0FF-388E135699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399229"/>
            <a:ext cx="10423848" cy="4728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32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Temps de traitement des modèles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B3EE0A0-BD7F-46DB-BF38-242933BBAF24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7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8" y="2250597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7A453B30-A0AF-FD6E-6EF8-8496D0F06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550" y="1346087"/>
            <a:ext cx="9052250" cy="4732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19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Comparatifs des modèles 1/2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B3EE0A0-BD7F-46DB-BF38-242933BBAF24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8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9" y="2259224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8D2762FB-8997-8290-55C9-74FF1CE808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094" y="1433266"/>
            <a:ext cx="5318605" cy="4648357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45F4680-5B15-3165-8429-194DE23C2D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94613" y="1433267"/>
            <a:ext cx="5927246" cy="4923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15610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67B4771-AE07-5D7E-3D03-695CE2FF88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551" y="411164"/>
            <a:ext cx="9052249" cy="876460"/>
          </a:xfrm>
          <a:solidFill>
            <a:schemeClr val="accent1"/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fr-FR" sz="3200" b="1" dirty="0"/>
              <a:t>Comparatifs des modèles 2/2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8527833-2192-D490-1633-0FE3DC7CB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ctr"/>
            <a:fld id="{EB3EE0A0-BD7F-46DB-BF38-242933BBAF24}" type="datetime1">
              <a:rPr lang="fr-FR" sz="1600" b="1" smtClean="0">
                <a:solidFill>
                  <a:schemeClr val="tx1"/>
                </a:solidFill>
              </a:rPr>
              <a:t>23/11/2025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6892AC66-F734-9D03-D502-2CFC13016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z="1600" b="1">
                <a:solidFill>
                  <a:schemeClr val="tx1"/>
                </a:solidFill>
              </a:rPr>
              <a:t>DI- Bootcamp Session #3 – Hackathon # 2</a:t>
            </a:r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324D29AD-C260-77D8-6F11-5101F74C9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971DB2-13BE-44FF-AF8F-F3DF4E99FBE3}" type="slidenum">
              <a:rPr lang="fr-FR" sz="1600" b="1" smtClean="0">
                <a:solidFill>
                  <a:schemeClr val="tx1"/>
                </a:solidFill>
              </a:rPr>
              <a:t>9</a:t>
            </a:fld>
            <a:endParaRPr lang="fr-FR" sz="1600" b="1" dirty="0">
              <a:solidFill>
                <a:schemeClr val="tx1"/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E8F4F54-1350-D9E9-7846-27D447E11365}"/>
              </a:ext>
            </a:extLst>
          </p:cNvPr>
          <p:cNvSpPr txBox="1"/>
          <p:nvPr/>
        </p:nvSpPr>
        <p:spPr>
          <a:xfrm>
            <a:off x="1368489" y="2259224"/>
            <a:ext cx="9052249" cy="3549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sz="1600" dirty="0">
              <a:latin typeface="Arial" panose="020B0604020202020204" pitchFamily="34" charset="0"/>
            </a:endParaRPr>
          </a:p>
          <a:p>
            <a:pPr lvl="1">
              <a:spcAft>
                <a:spcPts val="1600"/>
              </a:spcAft>
              <a:buClr>
                <a:srgbClr val="FF0000"/>
              </a:buClr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b="1" dirty="0">
              <a:latin typeface="Arial" panose="020B0604020202020204" pitchFamily="34" charset="0"/>
            </a:endParaRPr>
          </a:p>
          <a:p>
            <a:pPr marL="800100" lvl="1" indent="-342900"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q"/>
            </a:pPr>
            <a:endParaRPr lang="en-US" sz="1600" i="0" strike="noStrike" dirty="0">
              <a:effectLst/>
              <a:latin typeface="Arial" panose="020B0604020202020204" pitchFamily="34" charset="0"/>
            </a:endParaRPr>
          </a:p>
          <a:p>
            <a:pPr marL="342900" indent="-342900" rtl="0">
              <a:spcBef>
                <a:spcPts val="0"/>
              </a:spcBef>
              <a:spcAft>
                <a:spcPts val="1600"/>
              </a:spcAft>
              <a:buClr>
                <a:srgbClr val="FF0000"/>
              </a:buClr>
              <a:buFont typeface="Wingdings" panose="05000000000000000000" pitchFamily="2" charset="2"/>
              <a:buChar char="Ø"/>
            </a:pPr>
            <a:endParaRPr lang="en-US" b="1" i="0" strike="noStrike" dirty="0">
              <a:effectLst/>
              <a:latin typeface="Arial" panose="020B0604020202020204" pitchFamily="34" charset="0"/>
            </a:endParaRPr>
          </a:p>
          <a:p>
            <a:endParaRPr lang="en-US" sz="1800" b="1" i="0" u="sng" strike="noStrike" dirty="0">
              <a:effectLst/>
              <a:latin typeface="Arial" panose="020B0604020202020204" pitchFamily="34" charset="0"/>
            </a:endParaRP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3" name="Image 2" descr="Une image contenant texte, Police, logo, Graphique&#10;&#10;Le contenu généré par l’IA peut être incorrect.">
            <a:extLst>
              <a:ext uri="{FF2B5EF4-FFF2-40B4-BE49-F238E27FC236}">
                <a16:creationId xmlns:a16="http://schemas.microsoft.com/office/drawing/2014/main" id="{ED8DA272-E3FC-D9E5-5711-6C778E7D98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02" y="37322"/>
            <a:ext cx="2102498" cy="1895372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16ECE2D-FC45-7951-D326-8FCB2EFB2D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90002"/>
            <a:ext cx="5273862" cy="4403815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B2B08E89-4900-B041-EA92-3CBBD6F2D3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00493"/>
            <a:ext cx="5608450" cy="4642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14466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1533</TotalTime>
  <Words>281</Words>
  <Application>Microsoft Macintosh PowerPoint</Application>
  <PresentationFormat>Grand écran</PresentationFormat>
  <Paragraphs>137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Aptos</vt:lpstr>
      <vt:lpstr>Aptos Display</vt:lpstr>
      <vt:lpstr>Arial</vt:lpstr>
      <vt:lpstr>Wingdings</vt:lpstr>
      <vt:lpstr>Thème Office</vt:lpstr>
      <vt:lpstr>Pipeline de contenu IA génératif de texte avec automatisation des flux</vt:lpstr>
      <vt:lpstr>Contexte &amp; Objectifs</vt:lpstr>
      <vt:lpstr>Problématiques</vt:lpstr>
      <vt:lpstr>Stack technique</vt:lpstr>
      <vt:lpstr>ARCHITECTURE (simplifiée)</vt:lpstr>
      <vt:lpstr>ARCHITECTURE (détaillée)</vt:lpstr>
      <vt:lpstr>Temps de traitement des modèles</vt:lpstr>
      <vt:lpstr>Comparatifs des modèles 1/2</vt:lpstr>
      <vt:lpstr>Comparatifs des modèles 2/2</vt:lpstr>
      <vt:lpstr>Conclusion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Emmanuel MUSSCHE</dc:creator>
  <cp:lastModifiedBy>Mehdi AL AJHOURY</cp:lastModifiedBy>
  <cp:revision>36</cp:revision>
  <dcterms:created xsi:type="dcterms:W3CDTF">2025-10-22T15:01:48Z</dcterms:created>
  <dcterms:modified xsi:type="dcterms:W3CDTF">2025-11-23T23:21:19Z</dcterms:modified>
</cp:coreProperties>
</file>

<file path=docProps/thumbnail.jpeg>
</file>